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71408" autoAdjust="0"/>
  </p:normalViewPr>
  <p:slideViewPr>
    <p:cSldViewPr snapToGrid="0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594" y="5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0699F-3333-44DC-ABA3-75311393BC4F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2E857-7B84-44C3-85D2-C385DF1B8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795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2E857-7B84-44C3-85D2-C385DF1B8D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834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2E857-7B84-44C3-85D2-C385DF1B8DE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9423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2E857-7B84-44C3-85D2-C385DF1B8D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189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 Light"/>
              </a:rPr>
              <a:t>The Communications Department asked me last year to review peer institution websites in order to gain insights about improvements that can be made on our own webpage. This was</a:t>
            </a:r>
            <a:r>
              <a:rPr lang="en-US" baseline="0" dirty="0" smtClean="0">
                <a:latin typeface="Calibri Light"/>
              </a:rPr>
              <a:t> commissioned to increase admissions and recruitment.</a:t>
            </a:r>
            <a:endParaRPr lang="en-US" dirty="0" smtClean="0">
              <a:latin typeface="Calibri Light"/>
            </a:endParaRPr>
          </a:p>
          <a:p>
            <a:pPr lvl="0"/>
            <a:endParaRPr lang="en-US" dirty="0" smtClean="0">
              <a:latin typeface="Calibri Light"/>
            </a:endParaRPr>
          </a:p>
          <a:p>
            <a:pPr lvl="0"/>
            <a:r>
              <a:rPr lang="en-US" dirty="0" smtClean="0">
                <a:latin typeface="Calibri Light"/>
              </a:rPr>
              <a:t>I had no framework for which to make these</a:t>
            </a:r>
            <a:r>
              <a:rPr lang="en-US" baseline="0" dirty="0" smtClean="0">
                <a:latin typeface="Calibri Light"/>
              </a:rPr>
              <a:t> suggestions</a:t>
            </a:r>
          </a:p>
          <a:p>
            <a:pPr lvl="0"/>
            <a:r>
              <a:rPr lang="en-US" baseline="0" dirty="0" smtClean="0">
                <a:latin typeface="Calibri Light"/>
              </a:rPr>
              <a:t>But I did have access to data about our own site</a:t>
            </a:r>
          </a:p>
          <a:p>
            <a:pPr lvl="0"/>
            <a:endParaRPr lang="en-US" baseline="0" dirty="0" smtClean="0">
              <a:latin typeface="Calibri Light"/>
            </a:endParaRPr>
          </a:p>
          <a:p>
            <a:pPr lvl="0"/>
            <a:r>
              <a:rPr lang="en-US" dirty="0" smtClean="0">
                <a:latin typeface="Calibri Light"/>
              </a:rPr>
              <a:t>Top viewed sites were compared to least viewed sites in an effort to determine what non-campus viewers value in our webpage. Indeed, as expected, the scoring</a:t>
            </a:r>
            <a:r>
              <a:rPr lang="en-US" baseline="0" dirty="0" smtClean="0">
                <a:latin typeface="Calibri Light"/>
              </a:rPr>
              <a:t> system showed better scores for more viewed pages, thus better pages.</a:t>
            </a:r>
            <a:endParaRPr lang="en-US" dirty="0" smtClean="0">
              <a:latin typeface="Calibri Ligh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2E857-7B84-44C3-85D2-C385DF1B8D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41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2E857-7B84-44C3-85D2-C385DF1B8DE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896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>
            <a:lvl1pPr marL="0" lvl="0" indent="0" algn="l">
              <a:lnSpc>
                <a:spcPct val="90000"/>
              </a:lnSpc>
              <a:buNone/>
              <a:defRPr sz="4400" b="0" i="0" u="none" strike="noStrike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 algn="ctr"/>
            <a:r>
              <a:rPr lang="en-US" sz="6000" smtClean="0">
                <a:latin typeface="Calibri Light"/>
              </a:rPr>
              <a:t>Click to edit Master title style</a:t>
            </a:r>
            <a:endParaRPr sz="6000">
              <a:latin typeface="Calibri Light"/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41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>
              <a:buNone/>
            </a:pPr>
            <a:r>
              <a:rPr lang="en-US" sz="2400" smtClean="0">
                <a:latin typeface="Calibri Light"/>
              </a:rPr>
              <a:t>Click to edit Master subtitle style</a:t>
            </a:r>
            <a:endParaRPr sz="2400">
              <a:latin typeface="Calibri Light"/>
            </a:endParaRPr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  <a:latin typeface="Calibri Light"/>
              </a:defRPr>
            </a:lvl1pPr>
          </a:lstStyle>
          <a:p>
            <a:fld id="{79E19869-7A06-4EDD-A647-BFA5B103506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200">
                <a:solidFill>
                  <a:srgbClr val="3F3F3F"/>
                </a:solidFill>
                <a:latin typeface="Calibri Light"/>
              </a:defRPr>
            </a:lvl1pPr>
          </a:lstStyle>
          <a:p>
            <a:fld id="{18F72ED5-07A8-44D3-AB25-C80F0732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56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  <a:latin typeface="Calibri Light"/>
              </a:defRPr>
            </a:lvl1pPr>
          </a:lstStyle>
          <a:p>
            <a:fld id="{79E19869-7A06-4EDD-A647-BFA5B103506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200">
                <a:solidFill>
                  <a:srgbClr val="3F3F3F"/>
                </a:solidFill>
                <a:latin typeface="Calibri Light"/>
              </a:defRPr>
            </a:lvl1pPr>
          </a:lstStyle>
          <a:p>
            <a:fld id="{18F72ED5-07A8-44D3-AB25-C80F0732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719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 lang="en-US" smtClean="0">
                <a:latin typeface="Calibri Light"/>
              </a:rPr>
              <a:t>Click to edit Master title style</a:t>
            </a:r>
            <a:endParaRPr>
              <a:latin typeface="Calibri Ligh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lang="en-US" smtClean="0">
                <a:latin typeface="Calibri Light"/>
              </a:rPr>
              <a:t>Click to edit Master text styles</a:t>
            </a:r>
          </a:p>
          <a:p>
            <a:pPr lvl="1"/>
            <a:r>
              <a:rPr lang="en-US" smtClean="0">
                <a:latin typeface="Calibri Light"/>
              </a:rPr>
              <a:t>Second level</a:t>
            </a:r>
          </a:p>
          <a:p>
            <a:pPr lvl="2"/>
            <a:r>
              <a:rPr lang="en-US" smtClean="0">
                <a:latin typeface="Calibri Light"/>
              </a:rPr>
              <a:t>Third level</a:t>
            </a:r>
          </a:p>
          <a:p>
            <a:pPr lvl="3"/>
            <a:r>
              <a:rPr lang="en-US" smtClean="0">
                <a:latin typeface="Calibri Light"/>
              </a:rPr>
              <a:t>Fourth level</a:t>
            </a:r>
          </a:p>
          <a:p>
            <a:pPr lvl="4"/>
            <a:r>
              <a:rPr lang="en-US" smtClean="0">
                <a:latin typeface="Calibri Light"/>
              </a:rPr>
              <a:t>Fifth level</a:t>
            </a:r>
            <a:endParaRPr>
              <a:latin typeface="Calibri Light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lang="en-US" smtClean="0">
                <a:latin typeface="Calibri Light"/>
              </a:rPr>
              <a:t>Click to edit Master text styles</a:t>
            </a:r>
          </a:p>
          <a:p>
            <a:pPr lvl="1"/>
            <a:r>
              <a:rPr lang="en-US" smtClean="0">
                <a:latin typeface="Calibri Light"/>
              </a:rPr>
              <a:t>Second level</a:t>
            </a:r>
          </a:p>
          <a:p>
            <a:pPr lvl="2"/>
            <a:r>
              <a:rPr lang="en-US" smtClean="0">
                <a:latin typeface="Calibri Light"/>
              </a:rPr>
              <a:t>Third level</a:t>
            </a:r>
          </a:p>
          <a:p>
            <a:pPr lvl="3"/>
            <a:r>
              <a:rPr lang="en-US" smtClean="0">
                <a:latin typeface="Calibri Light"/>
              </a:rPr>
              <a:t>Fourth level</a:t>
            </a:r>
          </a:p>
          <a:p>
            <a:pPr lvl="4"/>
            <a:r>
              <a:rPr lang="en-US" smtClean="0">
                <a:latin typeface="Calibri Light"/>
              </a:rPr>
              <a:t>Fifth level</a:t>
            </a:r>
            <a:endParaRPr>
              <a:latin typeface="Calibri Light"/>
            </a:endParaRPr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  <a:latin typeface="Calibri Light"/>
              </a:defRPr>
            </a:lvl1pPr>
          </a:lstStyle>
          <a:p>
            <a:fld id="{79E19869-7A06-4EDD-A647-BFA5B103506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200">
                <a:solidFill>
                  <a:srgbClr val="3F3F3F"/>
                </a:solidFill>
                <a:latin typeface="Calibri Light"/>
              </a:defRPr>
            </a:lvl1pPr>
          </a:lstStyle>
          <a:p>
            <a:fld id="{18F72ED5-07A8-44D3-AB25-C80F0732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73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 lang="en-US" smtClean="0">
                <a:latin typeface="Calibri Light"/>
              </a:rPr>
              <a:t>Click to edit Master title style</a:t>
            </a:r>
            <a:endParaRPr>
              <a:latin typeface="Calibri Ligh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lang="en-US" smtClean="0">
                <a:latin typeface="Calibri Light"/>
              </a:rPr>
              <a:t>Click to edit Master text styles</a:t>
            </a:r>
          </a:p>
          <a:p>
            <a:pPr lvl="1"/>
            <a:r>
              <a:rPr lang="en-US" smtClean="0">
                <a:latin typeface="Calibri Light"/>
              </a:rPr>
              <a:t>Second level</a:t>
            </a:r>
          </a:p>
          <a:p>
            <a:pPr lvl="2"/>
            <a:r>
              <a:rPr lang="en-US" smtClean="0">
                <a:latin typeface="Calibri Light"/>
              </a:rPr>
              <a:t>Third level</a:t>
            </a:r>
          </a:p>
          <a:p>
            <a:pPr lvl="3"/>
            <a:r>
              <a:rPr lang="en-US" smtClean="0">
                <a:latin typeface="Calibri Light"/>
              </a:rPr>
              <a:t>Fourth level</a:t>
            </a:r>
          </a:p>
          <a:p>
            <a:pPr lvl="4"/>
            <a:r>
              <a:rPr lang="en-US" smtClean="0">
                <a:latin typeface="Calibri Light"/>
              </a:rPr>
              <a:t>Fifth level</a:t>
            </a:r>
            <a:endParaRPr>
              <a:latin typeface="Calibri Light"/>
            </a:endParaRPr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  <a:latin typeface="Calibri Light"/>
              </a:defRPr>
            </a:lvl1pPr>
          </a:lstStyle>
          <a:p>
            <a:fld id="{79E19869-7A06-4EDD-A647-BFA5B103506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200">
                <a:solidFill>
                  <a:srgbClr val="3F3F3F"/>
                </a:solidFill>
                <a:latin typeface="Calibri Light"/>
              </a:defRPr>
            </a:lvl1pPr>
          </a:lstStyle>
          <a:p>
            <a:fld id="{18F72ED5-07A8-44D3-AB25-C80F0732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2940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7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 lang="en-US" smtClean="0">
                <a:latin typeface="Calibri Light"/>
              </a:rPr>
              <a:t>Click to edit Master title style</a:t>
            </a:r>
            <a:endParaRPr>
              <a:latin typeface="Calibri Ligh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7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lang="en-US" smtClean="0">
                <a:latin typeface="Calibri Light"/>
              </a:rPr>
              <a:t>Click to edit Master text styles</a:t>
            </a:r>
          </a:p>
          <a:p>
            <a:pPr lvl="1"/>
            <a:r>
              <a:rPr lang="en-US" smtClean="0">
                <a:latin typeface="Calibri Light"/>
              </a:rPr>
              <a:t>Second level</a:t>
            </a:r>
          </a:p>
          <a:p>
            <a:pPr lvl="2"/>
            <a:r>
              <a:rPr lang="en-US" smtClean="0">
                <a:latin typeface="Calibri Light"/>
              </a:rPr>
              <a:t>Third level</a:t>
            </a:r>
          </a:p>
          <a:p>
            <a:pPr lvl="3"/>
            <a:r>
              <a:rPr lang="en-US" smtClean="0">
                <a:latin typeface="Calibri Light"/>
              </a:rPr>
              <a:t>Fourth level</a:t>
            </a:r>
          </a:p>
          <a:p>
            <a:pPr lvl="4"/>
            <a:r>
              <a:rPr lang="en-US" smtClean="0">
                <a:latin typeface="Calibri Light"/>
              </a:rPr>
              <a:t>Fifth level</a:t>
            </a:r>
            <a:endParaRPr>
              <a:latin typeface="Calibri Light"/>
            </a:endParaRPr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  <a:latin typeface="Calibri Light"/>
              </a:defRPr>
            </a:lvl1pPr>
          </a:lstStyle>
          <a:p>
            <a:fld id="{79E19869-7A06-4EDD-A647-BFA5B103506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200">
                <a:solidFill>
                  <a:srgbClr val="3F3F3F"/>
                </a:solidFill>
                <a:latin typeface="Calibri Light"/>
              </a:defRPr>
            </a:lvl1pPr>
          </a:lstStyle>
          <a:p>
            <a:fld id="{18F72ED5-07A8-44D3-AB25-C80F0732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686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50" y="1709737"/>
            <a:ext cx="10515600" cy="2851150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lvl="0"/>
            <a:r>
              <a:rPr lang="en-US" sz="6000" smtClean="0">
                <a:latin typeface="Calibri Light"/>
              </a:rPr>
              <a:t>Click to edit Master title style</a:t>
            </a:r>
            <a:endParaRPr sz="6000">
              <a:latin typeface="Calibri Ligh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4986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>
              <a:buNone/>
            </a:pPr>
            <a:r>
              <a:rPr lang="en-US" sz="2400" smtClean="0">
                <a:solidFill>
                  <a:srgbClr val="3F3F3F"/>
                </a:solidFill>
                <a:latin typeface="Calibri Light"/>
              </a:rPr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  <a:latin typeface="Calibri Light"/>
              </a:defRPr>
            </a:lvl1pPr>
          </a:lstStyle>
          <a:p>
            <a:fld id="{79E19869-7A06-4EDD-A647-BFA5B103506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200">
                <a:solidFill>
                  <a:srgbClr val="3F3F3F"/>
                </a:solidFill>
                <a:latin typeface="Calibri Light"/>
              </a:defRPr>
            </a:lvl1pPr>
          </a:lstStyle>
          <a:p>
            <a:fld id="{18F72ED5-07A8-44D3-AB25-C80F0732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994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0650" cy="1600200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lvl="0"/>
            <a:r>
              <a:rPr lang="en-US" sz="3200" smtClean="0">
                <a:latin typeface="Calibri Light"/>
              </a:rPr>
              <a:t>Click to edit Master title style</a:t>
            </a:r>
            <a:endParaRPr sz="3200">
              <a:latin typeface="Calibri Light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7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l">
              <a:lnSpc>
                <a:spcPct val="100000"/>
              </a:lnSpc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0650" cy="3811587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>
              <a:buNone/>
            </a:pPr>
            <a:r>
              <a:rPr lang="en-US" sz="1600" smtClean="0">
                <a:latin typeface="Calibri Light"/>
              </a:rPr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  <a:latin typeface="Calibri Light"/>
              </a:defRPr>
            </a:lvl1pPr>
          </a:lstStyle>
          <a:p>
            <a:fld id="{79E19869-7A06-4EDD-A647-BFA5B103506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200">
                <a:solidFill>
                  <a:srgbClr val="3F3F3F"/>
                </a:solidFill>
                <a:latin typeface="Calibri Light"/>
              </a:defRPr>
            </a:lvl1pPr>
          </a:lstStyle>
          <a:p>
            <a:fld id="{18F72ED5-07A8-44D3-AB25-C80F0732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763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 lang="en-US" smtClean="0">
                <a:latin typeface="Calibri Light"/>
              </a:rPr>
              <a:t>Click to edit Master title style</a:t>
            </a:r>
            <a:endParaRPr>
              <a:latin typeface="Calibri Light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  <a:latin typeface="Calibri Light"/>
              </a:defRPr>
            </a:lvl1pPr>
          </a:lstStyle>
          <a:p>
            <a:fld id="{79E19869-7A06-4EDD-A647-BFA5B103506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200">
                <a:solidFill>
                  <a:srgbClr val="3F3F3F"/>
                </a:solidFill>
                <a:latin typeface="Calibri Light"/>
              </a:defRPr>
            </a:lvl1pPr>
          </a:lstStyle>
          <a:p>
            <a:fld id="{18F72ED5-07A8-44D3-AB25-C80F0732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287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 lang="en-US" smtClean="0">
                <a:latin typeface="Calibri Light"/>
              </a:rPr>
              <a:t>Click to edit Master title style</a:t>
            </a:r>
            <a:endParaRPr>
              <a:latin typeface="Calibri Ligh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7" y="1681162"/>
            <a:ext cx="5156200" cy="822325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marL="0" lvl="0" indent="0">
              <a:buNone/>
            </a:pPr>
            <a:r>
              <a:rPr lang="en-US" sz="2400" b="1" i="0" u="none" strike="noStrike" smtClean="0">
                <a:latin typeface="Calibri Light"/>
              </a:rPr>
              <a:t>Click to edit Master text styles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6200" cy="3684587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lang="en-US" smtClean="0">
                <a:latin typeface="Calibri Light"/>
              </a:rPr>
              <a:t>Click to edit Master text styles</a:t>
            </a:r>
          </a:p>
          <a:p>
            <a:pPr lvl="1"/>
            <a:r>
              <a:rPr lang="en-US" smtClean="0">
                <a:latin typeface="Calibri Light"/>
              </a:rPr>
              <a:t>Second level</a:t>
            </a:r>
          </a:p>
          <a:p>
            <a:pPr lvl="2"/>
            <a:r>
              <a:rPr lang="en-US" smtClean="0">
                <a:latin typeface="Calibri Light"/>
              </a:rPr>
              <a:t>Third level</a:t>
            </a:r>
          </a:p>
          <a:p>
            <a:pPr lvl="3"/>
            <a:r>
              <a:rPr lang="en-US" smtClean="0">
                <a:latin typeface="Calibri Light"/>
              </a:rPr>
              <a:t>Fourth level</a:t>
            </a:r>
          </a:p>
          <a:p>
            <a:pPr lvl="4"/>
            <a:r>
              <a:rPr lang="en-US" smtClean="0">
                <a:latin typeface="Calibri Light"/>
              </a:rPr>
              <a:t>Fifth level</a:t>
            </a:r>
            <a:endParaRPr>
              <a:latin typeface="Calibri Light"/>
            </a:endParaRP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2"/>
            <a:ext cx="5183187" cy="822325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marL="0" lvl="0" indent="0">
              <a:buNone/>
            </a:pPr>
            <a:r>
              <a:rPr lang="en-US" sz="2400" b="1" i="0" u="none" strike="noStrike" smtClean="0">
                <a:latin typeface="Calibri Light"/>
              </a:rPr>
              <a:t>Click to edit Master text styles</a:t>
            </a:r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7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lang="en-US" smtClean="0">
                <a:latin typeface="Calibri Light"/>
              </a:rPr>
              <a:t>Click to edit Master text styles</a:t>
            </a:r>
          </a:p>
          <a:p>
            <a:pPr lvl="1"/>
            <a:r>
              <a:rPr lang="en-US" smtClean="0">
                <a:latin typeface="Calibri Light"/>
              </a:rPr>
              <a:t>Second level</a:t>
            </a:r>
          </a:p>
          <a:p>
            <a:pPr lvl="2"/>
            <a:r>
              <a:rPr lang="en-US" smtClean="0">
                <a:latin typeface="Calibri Light"/>
              </a:rPr>
              <a:t>Third level</a:t>
            </a:r>
          </a:p>
          <a:p>
            <a:pPr lvl="3"/>
            <a:r>
              <a:rPr lang="en-US" smtClean="0">
                <a:latin typeface="Calibri Light"/>
              </a:rPr>
              <a:t>Fourth level</a:t>
            </a:r>
          </a:p>
          <a:p>
            <a:pPr lvl="4"/>
            <a:r>
              <a:rPr lang="en-US" smtClean="0">
                <a:latin typeface="Calibri Light"/>
              </a:rPr>
              <a:t>Fifth level</a:t>
            </a:r>
            <a:endParaRPr>
              <a:latin typeface="Calibri Light"/>
            </a:endParaRPr>
          </a:p>
        </p:txBody>
      </p:sp>
      <p:sp>
        <p:nvSpPr>
          <p:cNvPr id="7" name="Date Placeholder 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  <a:latin typeface="Calibri Light"/>
              </a:defRPr>
            </a:lvl1pPr>
          </a:lstStyle>
          <a:p>
            <a:fld id="{79E19869-7A06-4EDD-A647-BFA5B103506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200">
                <a:solidFill>
                  <a:srgbClr val="3F3F3F"/>
                </a:solidFill>
                <a:latin typeface="Calibri Light"/>
              </a:defRPr>
            </a:lvl1pPr>
          </a:lstStyle>
          <a:p>
            <a:fld id="{18F72ED5-07A8-44D3-AB25-C80F0732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714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0650" cy="1600200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lvl="0"/>
            <a:r>
              <a:rPr lang="en-US" sz="3200" smtClean="0">
                <a:latin typeface="Calibri Light"/>
              </a:rPr>
              <a:t>Click to edit Master title style</a:t>
            </a:r>
            <a:endParaRPr sz="3200">
              <a:latin typeface="Calibri Ligh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lang="en-US" sz="3200" smtClean="0">
                <a:latin typeface="Calibri Light"/>
              </a:rPr>
              <a:t>Click to edit Master text styles</a:t>
            </a:r>
          </a:p>
          <a:p>
            <a:pPr lvl="1"/>
            <a:r>
              <a:rPr lang="en-US" sz="3200" smtClean="0">
                <a:latin typeface="Calibri Light"/>
              </a:rPr>
              <a:t>Second level</a:t>
            </a:r>
          </a:p>
          <a:p>
            <a:pPr lvl="2"/>
            <a:r>
              <a:rPr lang="en-US" sz="3200" smtClean="0">
                <a:latin typeface="Calibri Light"/>
              </a:rPr>
              <a:t>Third level</a:t>
            </a:r>
          </a:p>
          <a:p>
            <a:pPr lvl="3"/>
            <a:r>
              <a:rPr lang="en-US" sz="3200" smtClean="0">
                <a:latin typeface="Calibri Light"/>
              </a:rPr>
              <a:t>Fourth level</a:t>
            </a:r>
          </a:p>
          <a:p>
            <a:pPr lvl="4"/>
            <a:r>
              <a:rPr lang="en-US" sz="3200" smtClean="0">
                <a:latin typeface="Calibri Light"/>
              </a:rPr>
              <a:t>Fifth level</a:t>
            </a:r>
            <a:endParaRPr sz="2000">
              <a:latin typeface="Calibri Light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0650" cy="3811587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>
              <a:buNone/>
            </a:pPr>
            <a:r>
              <a:rPr lang="en-US" sz="1600" smtClean="0">
                <a:latin typeface="Calibri Light"/>
              </a:rPr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  <a:latin typeface="Calibri Light"/>
              </a:defRPr>
            </a:lvl1pPr>
          </a:lstStyle>
          <a:p>
            <a:fld id="{79E19869-7A06-4EDD-A647-BFA5B103506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200">
                <a:solidFill>
                  <a:srgbClr val="3F3F3F"/>
                </a:solidFill>
                <a:latin typeface="Calibri Light"/>
              </a:defRPr>
            </a:lvl1pPr>
          </a:lstStyle>
          <a:p>
            <a:fld id="{18F72ED5-07A8-44D3-AB25-C80F0732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144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 lang="en-US" dirty="0" smtClean="0">
                <a:latin typeface="Calibri Light"/>
              </a:rPr>
              <a:t>Click to edit Master title style</a:t>
            </a:r>
            <a:endParaRPr dirty="0">
              <a:latin typeface="Calibri Ligh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lang="en-US" smtClean="0">
                <a:latin typeface="Calibri Light"/>
              </a:rPr>
              <a:t>Click to edit Master text styles</a:t>
            </a:r>
          </a:p>
          <a:p>
            <a:pPr lvl="1"/>
            <a:r>
              <a:rPr lang="en-US" smtClean="0">
                <a:latin typeface="Calibri Light"/>
              </a:rPr>
              <a:t>Second level</a:t>
            </a:r>
          </a:p>
          <a:p>
            <a:pPr lvl="2"/>
            <a:r>
              <a:rPr lang="en-US" smtClean="0">
                <a:latin typeface="Calibri Light"/>
              </a:rPr>
              <a:t>Third level</a:t>
            </a:r>
          </a:p>
          <a:p>
            <a:pPr lvl="3"/>
            <a:r>
              <a:rPr lang="en-US" smtClean="0">
                <a:latin typeface="Calibri Light"/>
              </a:rPr>
              <a:t>Fourth level</a:t>
            </a:r>
          </a:p>
          <a:p>
            <a:pPr lvl="4"/>
            <a:r>
              <a:rPr lang="en-US" smtClean="0">
                <a:latin typeface="Calibri Light"/>
              </a:rPr>
              <a:t>Fifth level</a:t>
            </a:r>
            <a:endParaRPr>
              <a:latin typeface="Calibri Light"/>
            </a:endParaRPr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  <a:latin typeface="Calibri Light"/>
              </a:defRPr>
            </a:lvl1pPr>
          </a:lstStyle>
          <a:p>
            <a:fld id="{79E19869-7A06-4EDD-A647-BFA5B103506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ctr">
              <a:defRPr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200">
                <a:solidFill>
                  <a:srgbClr val="3F3F3F"/>
                </a:solidFill>
                <a:latin typeface="Calibri Light"/>
              </a:defRPr>
            </a:lvl1pPr>
          </a:lstStyle>
          <a:p>
            <a:fld id="{18F72ED5-07A8-44D3-AB25-C80F073282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0" y="-15875"/>
            <a:ext cx="12192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570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txStyles>
    <p:titleStyle>
      <a:lvl1pPr marL="0" lvl="0" indent="0" algn="l" eaLnBrk="1" hangingPunct="1">
        <a:lnSpc>
          <a:spcPct val="90000"/>
        </a:lnSpc>
        <a:buNone/>
        <a:defRPr sz="4400" b="0" i="0" u="none" strike="noStrike" baseline="0">
          <a:solidFill>
            <a:srgbClr val="000000"/>
          </a:solidFill>
          <a:latin typeface="Arial"/>
        </a:defRPr>
      </a:lvl1pPr>
    </p:titleStyle>
    <p:bodyStyle>
      <a:lvl1pPr marL="228600" lvl="0" indent="0" algn="l" eaLnBrk="1" hangingPunct="1">
        <a:lnSpc>
          <a:spcPct val="90000"/>
        </a:lnSpc>
        <a:buFont typeface="Arial"/>
        <a:buChar char="•"/>
        <a:defRPr sz="2800" b="0" i="0" u="none" strike="noStrike" baseline="0">
          <a:solidFill>
            <a:srgbClr val="000000"/>
          </a:solidFill>
          <a:latin typeface="Arial"/>
        </a:defRPr>
      </a:lvl1pPr>
      <a:lvl2pPr marL="685800" lvl="1" indent="457200" algn="l" eaLnBrk="1" hangingPunct="1">
        <a:lnSpc>
          <a:spcPct val="90000"/>
        </a:lnSpc>
        <a:buFont typeface="Arial"/>
        <a:buChar char="•"/>
        <a:defRPr sz="2400" b="0" i="0" u="none" strike="noStrike" baseline="0">
          <a:solidFill>
            <a:srgbClr val="000000"/>
          </a:solidFill>
          <a:latin typeface="Arial"/>
        </a:defRPr>
      </a:lvl2pPr>
      <a:lvl3pPr marL="1143000" lvl="2" indent="914400" algn="l" eaLnBrk="1" hangingPunct="1">
        <a:lnSpc>
          <a:spcPct val="90000"/>
        </a:lnSpc>
        <a:buFont typeface="Arial"/>
        <a:buChar char="•"/>
        <a:defRPr sz="2000" b="0" i="0" u="none" strike="noStrike" baseline="0">
          <a:solidFill>
            <a:srgbClr val="000000"/>
          </a:solidFill>
          <a:latin typeface="Arial"/>
        </a:defRPr>
      </a:lvl3pPr>
      <a:lvl4pPr marL="1600200" lvl="3" indent="1371600" algn="l" eaLnBrk="1" hangingPunct="1">
        <a:lnSpc>
          <a:spcPct val="90000"/>
        </a:lnSpc>
        <a:buFont typeface="Arial"/>
        <a:buChar char="•"/>
        <a:defRPr sz="1800" b="0" i="0" u="none" strike="noStrike" baseline="0">
          <a:solidFill>
            <a:srgbClr val="000000"/>
          </a:solidFill>
          <a:latin typeface="Arial"/>
        </a:defRPr>
      </a:lvl4pPr>
      <a:lvl5pPr marL="2057400" lvl="4" indent="1828800" algn="l" eaLnBrk="1" hangingPunct="1">
        <a:lnSpc>
          <a:spcPct val="90000"/>
        </a:lnSpc>
        <a:buFont typeface="Arial"/>
        <a:buChar char="•"/>
        <a:defRPr sz="1800" b="0" i="0" u="none" strike="noStrike" baseline="0">
          <a:solidFill>
            <a:srgbClr val="000000"/>
          </a:solidFill>
          <a:latin typeface="Arial"/>
        </a:defRPr>
      </a:lvl5pPr>
      <a:lvl6pPr marL="2514600" lvl="5" indent="2286000" algn="l" eaLnBrk="1" hangingPunct="1">
        <a:lnSpc>
          <a:spcPct val="90000"/>
        </a:lnSpc>
        <a:buFont typeface="Arial"/>
        <a:buChar char="•"/>
        <a:defRPr sz="1800" b="0" i="0" u="none" strike="noStrike" baseline="0">
          <a:solidFill>
            <a:srgbClr val="000000"/>
          </a:solidFill>
          <a:latin typeface="Arial"/>
        </a:defRPr>
      </a:lvl6pPr>
      <a:lvl7pPr marL="2971800" lvl="6" indent="2743200" algn="l" eaLnBrk="1" hangingPunct="1">
        <a:lnSpc>
          <a:spcPct val="90000"/>
        </a:lnSpc>
        <a:buFont typeface="Arial"/>
        <a:buChar char="•"/>
        <a:defRPr sz="1800" b="0" i="0" u="none" strike="noStrike" baseline="0">
          <a:solidFill>
            <a:srgbClr val="000000"/>
          </a:solidFill>
          <a:latin typeface="Arial"/>
        </a:defRPr>
      </a:lvl7pPr>
      <a:lvl8pPr marL="3429000" lvl="7" indent="3200400" algn="l" eaLnBrk="1" hangingPunct="1">
        <a:lnSpc>
          <a:spcPct val="90000"/>
        </a:lnSpc>
        <a:buFont typeface="Arial"/>
        <a:buChar char="•"/>
        <a:defRPr sz="1800" b="0" i="0" u="none" strike="noStrike" baseline="0">
          <a:solidFill>
            <a:srgbClr val="000000"/>
          </a:solidFill>
          <a:latin typeface="Arial"/>
        </a:defRPr>
      </a:lvl8pPr>
      <a:lvl9pPr marL="3886200" lvl="8" indent="3657600" algn="l" eaLnBrk="1" hangingPunct="1">
        <a:lnSpc>
          <a:spcPct val="90000"/>
        </a:lnSpc>
        <a:buFont typeface="Arial"/>
        <a:buChar char="•"/>
        <a:defRPr sz="1800" b="0" i="0" u="none" strike="noStrike" baseline="0">
          <a:solidFill>
            <a:srgbClr val="000000"/>
          </a:solidFill>
          <a:latin typeface="Arial"/>
        </a:defRPr>
      </a:lvl9pPr>
    </p:bodyStyle>
    <p:otherStyle>
      <a:lvl1pPr marL="0" lvl="0" indent="0" algn="l" eaLnBrk="1" hangingPunct="1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1pPr>
      <a:lvl2pPr marL="457200" lvl="1" indent="457200" algn="l" eaLnBrk="1" hangingPunct="1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2pPr>
      <a:lvl3pPr marL="914400" lvl="2" indent="914400" algn="l" eaLnBrk="1" hangingPunct="1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3pPr>
      <a:lvl4pPr marL="1371600" lvl="3" indent="1371600" algn="l" eaLnBrk="1" hangingPunct="1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4pPr>
      <a:lvl5pPr marL="1828800" lvl="4" indent="1828800" algn="l" eaLnBrk="1" hangingPunct="1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5pPr>
      <a:lvl6pPr marL="2286000" lvl="5" indent="2286000" algn="l" eaLnBrk="1" hangingPunct="1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6pPr>
      <a:lvl7pPr marL="2743200" lvl="6" indent="2743200" algn="l" eaLnBrk="1" hangingPunct="1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7pPr>
      <a:lvl8pPr marL="3200400" lvl="7" indent="3200400" algn="l" eaLnBrk="1" hangingPunct="1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8pPr>
      <a:lvl9pPr marL="3657600" lvl="8" indent="3657600" algn="l" eaLnBrk="1" hangingPunct="1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thelcollege.edu/admission/undergrad/apply/first-freshman.html" TargetMode="External"/><Relationship Id="rId13" Type="http://schemas.openxmlformats.org/officeDocument/2006/relationships/hyperlink" Target="http://www.cu-portland.edu/admission/admission-requirements/freshmen" TargetMode="External"/><Relationship Id="rId3" Type="http://schemas.openxmlformats.org/officeDocument/2006/relationships/hyperlink" Target="http://www.calvin.edu/admissions/apply/first-year/" TargetMode="External"/><Relationship Id="rId7" Type="http://schemas.openxmlformats.org/officeDocument/2006/relationships/hyperlink" Target="http://nyack.edu/content/FCSExplore" TargetMode="External"/><Relationship Id="rId12" Type="http://schemas.openxmlformats.org/officeDocument/2006/relationships/hyperlink" Target="http://westmont.edu/admissions/apply.html" TargetMode="External"/><Relationship Id="rId2" Type="http://schemas.openxmlformats.org/officeDocument/2006/relationships/hyperlink" Target="http://www.biola.edu/admissions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heaton.edu/Admissions-and-aid/Undergrad/prospective-students/Freshman-Applicants" TargetMode="External"/><Relationship Id="rId11" Type="http://schemas.openxmlformats.org/officeDocument/2006/relationships/hyperlink" Target="http://www.ccu.edu/admissions/freshmen/" TargetMode="External"/><Relationship Id="rId5" Type="http://schemas.openxmlformats.org/officeDocument/2006/relationships/hyperlink" Target="http://www.spu.edu/depts/ugadm/" TargetMode="External"/><Relationship Id="rId15" Type="http://schemas.openxmlformats.org/officeDocument/2006/relationships/hyperlink" Target="http://undergrad.biola.edu/apply/process/first-time/" TargetMode="External"/><Relationship Id="rId10" Type="http://schemas.openxmlformats.org/officeDocument/2006/relationships/hyperlink" Target="http://westmont.edu/admissions/" TargetMode="External"/><Relationship Id="rId4" Type="http://schemas.openxmlformats.org/officeDocument/2006/relationships/hyperlink" Target="http://www.georgefox.edu/admission/index.html" TargetMode="External"/><Relationship Id="rId9" Type="http://schemas.openxmlformats.org/officeDocument/2006/relationships/hyperlink" Target="http://www.ccu.edu/admissions/undergrad/" TargetMode="External"/><Relationship Id="rId14" Type="http://schemas.openxmlformats.org/officeDocument/2006/relationships/hyperlink" Target="http://www.georgefox.edu/college-admissions/student/high-school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771" y="1460204"/>
            <a:ext cx="11386457" cy="2387600"/>
          </a:xfrm>
        </p:spPr>
        <p:txBody>
          <a:bodyPr/>
          <a:lstStyle/>
          <a:p>
            <a:pPr algn="ctr"/>
            <a:r>
              <a:rPr lang="en-US" sz="6000" dirty="0">
                <a:latin typeface="Source Sans Pro Semibold" pitchFamily="34" charset="0"/>
              </a:rPr>
              <a:t>Small College Recruitment and Marketing:</a:t>
            </a:r>
            <a:r>
              <a:rPr lang="en-US" sz="7200" dirty="0">
                <a:latin typeface="Source Sans Pro Semibold" pitchFamily="34" charset="0"/>
              </a:rPr>
              <a:t/>
            </a:r>
            <a:br>
              <a:rPr lang="en-US" sz="7200" dirty="0">
                <a:latin typeface="Source Sans Pro Semibold" pitchFamily="34" charset="0"/>
              </a:rPr>
            </a:br>
            <a:r>
              <a:rPr lang="en-US" dirty="0">
                <a:latin typeface="Source Sans Pro Semibold" pitchFamily="34" charset="0"/>
              </a:rPr>
              <a:t>How can TLC.edu be improved to better recruit students?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38209"/>
            <a:ext cx="9144000" cy="1654175"/>
          </a:xfrm>
        </p:spPr>
        <p:txBody>
          <a:bodyPr/>
          <a:lstStyle/>
          <a:p>
            <a:pPr marL="0" lvl="0" algn="ctr">
              <a:buNone/>
            </a:pPr>
            <a:r>
              <a:rPr lang="en-US" dirty="0">
                <a:latin typeface="Source Sans Pro Semibold" pitchFamily="34" charset="0"/>
              </a:rPr>
              <a:t>Constance </a:t>
            </a:r>
            <a:r>
              <a:rPr lang="en-US" dirty="0" err="1">
                <a:latin typeface="Source Sans Pro Semibold" pitchFamily="34" charset="0"/>
              </a:rPr>
              <a:t>Wohlford</a:t>
            </a:r>
            <a:endParaRPr lang="en-US" dirty="0">
              <a:latin typeface="Source Sans Pro Semibold" pitchFamily="34" charset="0"/>
            </a:endParaRPr>
          </a:p>
          <a:p>
            <a:pPr marL="0" lvl="0" algn="ctr">
              <a:buNone/>
            </a:pPr>
            <a:r>
              <a:rPr lang="en-US" dirty="0">
                <a:latin typeface="Source Sans Pro Semibold" pitchFamily="34" charset="0"/>
              </a:rPr>
              <a:t>Senior Research Capstone</a:t>
            </a:r>
          </a:p>
          <a:p>
            <a:pPr marL="0" lvl="0" algn="ctr">
              <a:buNone/>
            </a:pPr>
            <a:r>
              <a:rPr lang="en-US" dirty="0">
                <a:latin typeface="Source Sans Pro Semibold" pitchFamily="34" charset="0"/>
              </a:rPr>
              <a:t>Trinity Lutheran College</a:t>
            </a:r>
          </a:p>
          <a:p>
            <a:pPr marL="0" lvl="0" algn="ctr">
              <a:buNone/>
            </a:pPr>
            <a:r>
              <a:rPr lang="en-US" dirty="0">
                <a:latin typeface="Source Sans Pro Semibold" pitchFamily="34" charset="0"/>
              </a:rPr>
              <a:t>Fall 2014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23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 Semibold" pitchFamily="34" charset="0"/>
              </a:rPr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Source Sans Pro" pitchFamily="34" charset="0"/>
              </a:rPr>
              <a:t>This was presented at CCSC 2014 at Gonzaga University in Spokane, Washington</a:t>
            </a:r>
          </a:p>
          <a:p>
            <a:endParaRPr lang="en-US" dirty="0">
              <a:latin typeface="Source Sans Pro" pitchFamily="34" charset="0"/>
            </a:endParaRPr>
          </a:p>
          <a:p>
            <a:r>
              <a:rPr lang="en-US" dirty="0">
                <a:latin typeface="Source Sans Pro" pitchFamily="34" charset="0"/>
              </a:rPr>
              <a:t> When the top pages are compared against the bottom pages, trends begin to emerge.</a:t>
            </a:r>
          </a:p>
          <a:p>
            <a:r>
              <a:rPr lang="en-US" dirty="0">
                <a:latin typeface="Source Sans Pro" pitchFamily="34" charset="0"/>
              </a:rPr>
              <a:t> Potential students can learn a lot about the environment at a school though the website</a:t>
            </a:r>
          </a:p>
          <a:p>
            <a:pPr lvl="1"/>
            <a:r>
              <a:rPr lang="en-US" dirty="0">
                <a:latin typeface="Source Sans Pro" pitchFamily="34" charset="0"/>
              </a:rPr>
              <a:t> this can be advantageous or work against a school.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632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P_20141010_16_13_43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676400"/>
            <a:ext cx="5708904" cy="321447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132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 Semibold" pitchFamily="34" charset="0"/>
              </a:rPr>
              <a:t>Where should this research go next?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Source Sans Pro" pitchFamily="34" charset="0"/>
              </a:rPr>
              <a:t> Dialogic loops in college admission processes</a:t>
            </a:r>
          </a:p>
          <a:p>
            <a:r>
              <a:rPr lang="en-US" dirty="0">
                <a:latin typeface="Source Sans Pro" pitchFamily="34" charset="0"/>
              </a:rPr>
              <a:t> Test pages in a mobile (small screen)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79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 Semibold" pitchFamily="34" charset="0"/>
              </a:rPr>
              <a:t>Portfolio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97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 Semibold" pitchFamily="34" charset="0"/>
              </a:rPr>
              <a:t>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35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 Semibold" pitchFamily="34" charset="0"/>
              </a:rPr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Source Sans Pro" pitchFamily="34" charset="0"/>
              </a:rPr>
              <a:t> My project</a:t>
            </a:r>
          </a:p>
          <a:p>
            <a:pPr lvl="1"/>
            <a:r>
              <a:rPr lang="en-US" dirty="0">
                <a:latin typeface="Source Sans Pro" pitchFamily="34" charset="0"/>
              </a:rPr>
              <a:t>Introduction and background</a:t>
            </a:r>
          </a:p>
          <a:p>
            <a:pPr lvl="1"/>
            <a:r>
              <a:rPr lang="en-US" dirty="0">
                <a:latin typeface="Source Sans Pro" pitchFamily="34" charset="0"/>
              </a:rPr>
              <a:t>Literature review</a:t>
            </a:r>
          </a:p>
          <a:p>
            <a:pPr lvl="1"/>
            <a:r>
              <a:rPr lang="en-US" dirty="0">
                <a:latin typeface="Source Sans Pro" pitchFamily="34" charset="0"/>
              </a:rPr>
              <a:t>Methods</a:t>
            </a:r>
          </a:p>
          <a:p>
            <a:pPr lvl="1"/>
            <a:r>
              <a:rPr lang="en-US" dirty="0">
                <a:latin typeface="Source Sans Pro" pitchFamily="34" charset="0"/>
              </a:rPr>
              <a:t>Results</a:t>
            </a:r>
          </a:p>
          <a:p>
            <a:r>
              <a:rPr lang="en-US" dirty="0">
                <a:latin typeface="Source Sans Pro" pitchFamily="34" charset="0"/>
              </a:rPr>
              <a:t> Next steps</a:t>
            </a:r>
          </a:p>
          <a:p>
            <a:r>
              <a:rPr lang="en-US" dirty="0">
                <a:latin typeface="Source Sans Pro" pitchFamily="34" charset="0"/>
              </a:rPr>
              <a:t> Capstone Portfolio</a:t>
            </a:r>
          </a:p>
        </p:txBody>
      </p:sp>
    </p:spTree>
    <p:extLst>
      <p:ext uri="{BB962C8B-B14F-4D97-AF65-F5344CB8AC3E}">
        <p14:creationId xmlns:p14="http://schemas.microsoft.com/office/powerpoint/2010/main" xmlns="" val="10393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 Semibold" pitchFamily="34" charset="0"/>
              </a:rPr>
              <a:t>Abstract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Source Sans Pro" pitchFamily="34" charset="0"/>
              </a:rPr>
              <a:t>Research College Admissions Websites against ideal college websites as defined by </a:t>
            </a:r>
            <a:r>
              <a:rPr lang="en-US" dirty="0" err="1">
                <a:latin typeface="Source Sans Pro" pitchFamily="34" charset="0"/>
              </a:rPr>
              <a:t>Wohlford</a:t>
            </a:r>
            <a:r>
              <a:rPr lang="en-US" dirty="0">
                <a:latin typeface="Source Sans Pro" pitchFamily="34" charset="0"/>
              </a:rPr>
              <a:t> (2013) and </a:t>
            </a:r>
            <a:r>
              <a:rPr lang="en-US" dirty="0" err="1">
                <a:latin typeface="Source Sans Pro" pitchFamily="34" charset="0"/>
              </a:rPr>
              <a:t>Poock</a:t>
            </a:r>
            <a:r>
              <a:rPr lang="en-US" dirty="0">
                <a:latin typeface="Source Sans Pro" pitchFamily="34" charset="0"/>
              </a:rPr>
              <a:t> and </a:t>
            </a:r>
            <a:r>
              <a:rPr lang="en-US" dirty="0" err="1">
                <a:latin typeface="Source Sans Pro" pitchFamily="34" charset="0"/>
              </a:rPr>
              <a:t>Lafond</a:t>
            </a:r>
            <a:r>
              <a:rPr lang="en-US" dirty="0">
                <a:latin typeface="Source Sans Pro" pitchFamily="34" charset="0"/>
              </a:rPr>
              <a:t> (2001). </a:t>
            </a:r>
          </a:p>
          <a:p>
            <a:pPr>
              <a:buNone/>
            </a:pPr>
            <a:endParaRPr lang="en-US" dirty="0">
              <a:latin typeface="Source Sans Pro" pitchFamily="34" charset="0"/>
            </a:endParaRPr>
          </a:p>
          <a:p>
            <a:r>
              <a:rPr lang="en-US" dirty="0">
                <a:latin typeface="Source Sans Pro" pitchFamily="34" charset="0"/>
              </a:rPr>
              <a:t> Quantitative and qualitative methods were used.</a:t>
            </a:r>
          </a:p>
        </p:txBody>
      </p:sp>
    </p:spTree>
    <p:extLst>
      <p:ext uri="{BB962C8B-B14F-4D97-AF65-F5344CB8AC3E}">
        <p14:creationId xmlns:p14="http://schemas.microsoft.com/office/powerpoint/2010/main" xmlns="" val="7667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 Semibold" pitchFamily="34" charset="0"/>
              </a:rPr>
              <a:t>Introduction &amp; 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Coming to this college should be the easiest part!</a:t>
            </a:r>
            <a:endParaRPr lang="en-US" b="1" dirty="0"/>
          </a:p>
          <a:p>
            <a:pPr lvl="0"/>
            <a:endParaRPr lang="en-US" dirty="0">
              <a:latin typeface="Source Sans Pro" pitchFamily="34" charset="0"/>
            </a:endParaRPr>
          </a:p>
          <a:p>
            <a:pPr lvl="0"/>
            <a:r>
              <a:rPr lang="en-US" dirty="0">
                <a:latin typeface="Source Sans Pro" pitchFamily="34" charset="0"/>
              </a:rPr>
              <a:t>The Communications Department</a:t>
            </a:r>
          </a:p>
          <a:p>
            <a:pPr lvl="0"/>
            <a:r>
              <a:rPr lang="en-US" dirty="0">
                <a:latin typeface="Source Sans Pro" pitchFamily="34" charset="0"/>
              </a:rPr>
              <a:t>Insights from peer institution websites </a:t>
            </a:r>
          </a:p>
          <a:p>
            <a:pPr lvl="0"/>
            <a:r>
              <a:rPr lang="en-US" dirty="0">
                <a:latin typeface="Source Sans Pro" pitchFamily="34" charset="0"/>
              </a:rPr>
              <a:t>Framework</a:t>
            </a:r>
          </a:p>
          <a:p>
            <a:pPr lvl="0"/>
            <a:r>
              <a:rPr lang="en-US" dirty="0">
                <a:latin typeface="Source Sans Pro" pitchFamily="34" charset="0"/>
              </a:rPr>
              <a:t>Information I have access too</a:t>
            </a:r>
          </a:p>
          <a:p>
            <a:r>
              <a:rPr lang="en-US" dirty="0">
                <a:latin typeface="Source Sans Pro" pitchFamily="34" charset="0"/>
              </a:rPr>
              <a:t>Top viewed sites were </a:t>
            </a:r>
            <a:r>
              <a:rPr lang="en-US" dirty="0" smtClean="0">
                <a:latin typeface="Source Sans Pro" pitchFamily="34" charset="0"/>
              </a:rPr>
              <a:t>compared </a:t>
            </a:r>
            <a:r>
              <a:rPr lang="en-US" dirty="0">
                <a:latin typeface="Source Sans Pro" pitchFamily="34" charset="0"/>
              </a:rPr>
              <a:t>to least viewed sites. </a:t>
            </a:r>
          </a:p>
          <a:p>
            <a:r>
              <a:rPr lang="en-US" dirty="0">
                <a:latin typeface="Source Sans Pro" pitchFamily="34" charset="0"/>
              </a:rPr>
              <a:t>The system was validated during Research Methods</a:t>
            </a:r>
          </a:p>
        </p:txBody>
      </p:sp>
    </p:spTree>
    <p:extLst>
      <p:ext uri="{BB962C8B-B14F-4D97-AF65-F5344CB8AC3E}">
        <p14:creationId xmlns:p14="http://schemas.microsoft.com/office/powerpoint/2010/main" xmlns="" val="37757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 Semibold" pitchFamily="34" charset="0"/>
              </a:rPr>
              <a:t>Introduction &amp; 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Source Sans Pro" pitchFamily="34" charset="0"/>
              </a:rPr>
              <a:t>2001 – </a:t>
            </a:r>
            <a:r>
              <a:rPr lang="en-US" dirty="0" err="1">
                <a:latin typeface="Source Sans Pro" pitchFamily="34" charset="0"/>
              </a:rPr>
              <a:t>Poock</a:t>
            </a:r>
            <a:r>
              <a:rPr lang="en-US" dirty="0">
                <a:latin typeface="Source Sans Pro" pitchFamily="34" charset="0"/>
              </a:rPr>
              <a:t> &amp; </a:t>
            </a:r>
            <a:r>
              <a:rPr lang="en-US" dirty="0" err="1">
                <a:latin typeface="Source Sans Pro" pitchFamily="34" charset="0"/>
              </a:rPr>
              <a:t>Lafond</a:t>
            </a:r>
            <a:r>
              <a:rPr lang="en-US" dirty="0">
                <a:latin typeface="Source Sans Pro" pitchFamily="34" charset="0"/>
              </a:rPr>
              <a:t>, 55 UNC Chapel Hill &amp; Michigan students were studied.</a:t>
            </a:r>
          </a:p>
          <a:p>
            <a:pPr>
              <a:buNone/>
            </a:pPr>
            <a:r>
              <a:rPr lang="en-US" dirty="0">
                <a:latin typeface="Source Sans Pro" pitchFamily="34" charset="0"/>
              </a:rPr>
              <a:t>Students wanted:</a:t>
            </a:r>
          </a:p>
          <a:p>
            <a:r>
              <a:rPr lang="en-US" dirty="0">
                <a:latin typeface="Source Sans Pro" pitchFamily="34" charset="0"/>
              </a:rPr>
              <a:t> meaningful information</a:t>
            </a:r>
          </a:p>
          <a:p>
            <a:r>
              <a:rPr lang="en-US" dirty="0">
                <a:latin typeface="Source Sans Pro" pitchFamily="34" charset="0"/>
              </a:rPr>
              <a:t> less clicks</a:t>
            </a:r>
          </a:p>
          <a:p>
            <a:r>
              <a:rPr lang="en-US" dirty="0">
                <a:latin typeface="Source Sans Pro" pitchFamily="34" charset="0"/>
              </a:rPr>
              <a:t> ≈ 70% text, 30% graphics</a:t>
            </a:r>
          </a:p>
          <a:p>
            <a:pPr>
              <a:buNone/>
            </a:pPr>
            <a:r>
              <a:rPr lang="en-US" dirty="0">
                <a:latin typeface="Source Sans Pro" pitchFamily="34" charset="0"/>
              </a:rPr>
              <a:t>2013 – Noel-</a:t>
            </a:r>
            <a:r>
              <a:rPr lang="en-US" dirty="0" err="1">
                <a:latin typeface="Source Sans Pro" pitchFamily="34" charset="0"/>
              </a:rPr>
              <a:t>Levits</a:t>
            </a:r>
            <a:r>
              <a:rPr lang="en-US" dirty="0">
                <a:latin typeface="Source Sans Pro" pitchFamily="34" charset="0"/>
              </a:rPr>
              <a:t>, 43% of students use mobile for all web browsing.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60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 Semibold" pitchFamily="34" charset="0"/>
              </a:rPr>
              <a:t>Literature Review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err="1">
                <a:latin typeface="Source Sans Pro" pitchFamily="34" charset="0"/>
              </a:rPr>
              <a:t>Pook</a:t>
            </a:r>
            <a:r>
              <a:rPr lang="en-US" dirty="0">
                <a:latin typeface="Source Sans Pro" pitchFamily="34" charset="0"/>
              </a:rPr>
              <a:t>, M. C., &amp; </a:t>
            </a:r>
            <a:r>
              <a:rPr lang="en-US" dirty="0" err="1">
                <a:latin typeface="Source Sans Pro" pitchFamily="34" charset="0"/>
              </a:rPr>
              <a:t>Lefond</a:t>
            </a:r>
            <a:r>
              <a:rPr lang="en-US" dirty="0">
                <a:latin typeface="Source Sans Pro" pitchFamily="34" charset="0"/>
              </a:rPr>
              <a:t>, D. (2001). How college-bound prospects perceive university Web sites: findings, implications, and turning browser into applicants. </a:t>
            </a:r>
            <a:r>
              <a:rPr lang="en-US" i="1" dirty="0">
                <a:latin typeface="Source Sans Pro" pitchFamily="34" charset="0"/>
              </a:rPr>
              <a:t>C&amp;U Journal, 77</a:t>
            </a:r>
            <a:r>
              <a:rPr lang="en-US" dirty="0">
                <a:latin typeface="Source Sans Pro" pitchFamily="34" charset="0"/>
              </a:rPr>
              <a:t>(1), 7. </a:t>
            </a:r>
          </a:p>
          <a:p>
            <a:pPr lvl="1"/>
            <a:r>
              <a:rPr lang="en-US" dirty="0">
                <a:latin typeface="Source Sans Pro" pitchFamily="34" charset="0"/>
              </a:rPr>
              <a:t>“Web sites are critical for colleges and universities for three distinct reasons: communication, access to tools (i.e., databases, indices, directories, etc.), and—perhaps most importantly—promotion and marketing of the institution.”</a:t>
            </a:r>
          </a:p>
          <a:p>
            <a:pPr lvl="1"/>
            <a:r>
              <a:rPr lang="en-US" dirty="0">
                <a:latin typeface="Source Sans Pro" pitchFamily="34" charset="0"/>
              </a:rPr>
              <a:t>“Participants were generally unaware of other constituencies of a university (alumni, faculty, donors, etc.), and therefore viewed any information not directly specific to them as superfluous.”</a:t>
            </a:r>
          </a:p>
          <a:p>
            <a:pPr lvl="1"/>
            <a:r>
              <a:rPr lang="en-US" dirty="0">
                <a:latin typeface="Source Sans Pro" pitchFamily="34" charset="0"/>
              </a:rPr>
              <a:t>“Participants felt strongly that pictures should help the prospective student answer the question, “Will I fit in?””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47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 Semibold" pitchFamily="34" charset="0"/>
              </a:rPr>
              <a:t>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latin typeface="Source Sans Pro" pitchFamily="34" charset="0"/>
              </a:rPr>
              <a:t>Each page is measured on the following variables:</a:t>
            </a:r>
          </a:p>
          <a:p>
            <a:pPr lvl="1"/>
            <a:r>
              <a:rPr lang="en-US" dirty="0">
                <a:latin typeface="Source Sans Pro" pitchFamily="34" charset="0"/>
              </a:rPr>
              <a:t>Number of clicks it took to get there from the index page.</a:t>
            </a:r>
          </a:p>
          <a:p>
            <a:pPr lvl="1"/>
            <a:r>
              <a:rPr lang="en-US" dirty="0">
                <a:latin typeface="Source Sans Pro" pitchFamily="34" charset="0"/>
              </a:rPr>
              <a:t>Scale % of the page that is text verses the percent that is image.</a:t>
            </a:r>
          </a:p>
          <a:p>
            <a:pPr lvl="1"/>
            <a:r>
              <a:rPr lang="en-US" dirty="0">
                <a:latin typeface="Source Sans Pro" pitchFamily="34" charset="0"/>
              </a:rPr>
              <a:t>Category</a:t>
            </a:r>
          </a:p>
          <a:p>
            <a:pPr lvl="2"/>
            <a:r>
              <a:rPr lang="en-US" dirty="0">
                <a:latin typeface="Source Sans Pro" pitchFamily="34" charset="0"/>
              </a:rPr>
              <a:t>General Admissions</a:t>
            </a:r>
          </a:p>
          <a:p>
            <a:pPr lvl="2"/>
            <a:r>
              <a:rPr lang="en-US" dirty="0">
                <a:latin typeface="Source Sans Pro" pitchFamily="34" charset="0"/>
              </a:rPr>
              <a:t>First Year Admissions</a:t>
            </a:r>
          </a:p>
          <a:p>
            <a:pPr lvl="1"/>
            <a:r>
              <a:rPr lang="en-US" dirty="0">
                <a:latin typeface="Source Sans Pro" pitchFamily="34" charset="0"/>
              </a:rPr>
              <a:t>Likert scale of “Will I fit in?”</a:t>
            </a:r>
          </a:p>
          <a:p>
            <a:pPr lvl="1"/>
            <a:r>
              <a:rPr lang="en-US" dirty="0">
                <a:latin typeface="Source Sans Pro" pitchFamily="34" charset="0"/>
              </a:rPr>
              <a:t>Was there an opportunity for dialogic loop?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34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oster 10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4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5907189"/>
              </p:ext>
            </p:extLst>
          </p:nvPr>
        </p:nvGraphicFramePr>
        <p:xfrm>
          <a:off x="1143000" y="1349828"/>
          <a:ext cx="10210800" cy="4973114"/>
        </p:xfrm>
        <a:graphic>
          <a:graphicData uri="http://schemas.openxmlformats.org/drawingml/2006/table">
            <a:tbl>
              <a:tblPr/>
              <a:tblGrid>
                <a:gridCol w="838200"/>
                <a:gridCol w="1752600"/>
                <a:gridCol w="2097508"/>
                <a:gridCol w="1102892"/>
                <a:gridCol w="1828800"/>
                <a:gridCol w="990600"/>
                <a:gridCol w="381000"/>
                <a:gridCol w="457200"/>
                <a:gridCol w="762000"/>
              </a:tblGrid>
              <a:tr h="417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Source Sans Pro"/>
                        </a:rPr>
                        <a:t>Coding Sheet Number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College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URL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Source Sans Pro"/>
                        </a:rPr>
                        <a:t>Title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Category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Total Score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Order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Average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896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03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Biola University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latin typeface="Source Sans Pro"/>
                          <a:hlinkClick r:id="rId2"/>
                        </a:rPr>
                        <a:t>http://www.biola.edu/admissions/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Admissions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5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A1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896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09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Calvin College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ource Sans Pro"/>
                          <a:hlinkClick r:id="rId3"/>
                        </a:rPr>
                        <a:t>http://www.calvin.edu/admissions/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Admissions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6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A2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896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14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George Fox University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ource Sans Pro"/>
                          <a:hlinkClick r:id="rId4"/>
                        </a:rPr>
                        <a:t>http://www.georgefox.edu/admission/index.html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Admissions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11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A3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896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16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Seattle Pacific University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000FF"/>
                          </a:solidFill>
                          <a:latin typeface="Source Sans Pro"/>
                          <a:hlinkClick r:id="rId5"/>
                        </a:rPr>
                        <a:t>http://www.spu.edu/depts/ugadm/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Admissions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15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A4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896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05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Wheaton College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ource Sans Pro"/>
                          <a:hlinkClick r:id="rId6"/>
                        </a:rPr>
                        <a:t>http://wheaton.edu/Admissions-and-aid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Admissions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16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ource Sans Pro"/>
                        </a:rPr>
                        <a:t>A5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896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11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Nyack College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ource Sans Pro"/>
                          <a:hlinkClick r:id="rId7"/>
                        </a:rPr>
                        <a:t>http://nyack.edu/content/FCSExplore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Admissions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16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A5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4667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01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Concordia College Portland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000FF"/>
                          </a:solidFill>
                          <a:latin typeface="Source Sans Pro"/>
                        </a:rPr>
                        <a:t>http://www.cu-portland.edu/admission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ource Sans Pro"/>
                        </a:rPr>
                        <a:t>Admission | Concordia University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Admissions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17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A6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896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07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Bethel College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ource Sans Pro"/>
                          <a:hlinkClick r:id="rId8"/>
                        </a:rPr>
                        <a:t>http://www.bethelcollege.edu/admission/undergrad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Admissions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17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A6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896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12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Colorado Christian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ource Sans Pro"/>
                          <a:hlinkClick r:id="rId9"/>
                        </a:rPr>
                        <a:t>http://www.ccu.edu/admissions/undergrad/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Admissions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17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A7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896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18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Westmont College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000FF"/>
                          </a:solidFill>
                          <a:latin typeface="Source Sans Pro"/>
                          <a:hlinkClick r:id="rId10"/>
                        </a:rPr>
                        <a:t>http://westmont.edu/admissions/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Admissions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26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A8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14.6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896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13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Colorado Christian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ource Sans Pro"/>
                          <a:hlinkClick r:id="rId11"/>
                        </a:rPr>
                        <a:t>http://www.ccu.edu/admissions/freshmen/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First Year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15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F1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896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19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Westmont College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ource Sans Pro"/>
                          <a:hlinkClick r:id="rId12"/>
                        </a:rPr>
                        <a:t>http://westmont.edu/admissions/apply.html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First Year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17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F2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7354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02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Concordia College Portland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latin typeface="Source Sans Pro"/>
                          <a:hlinkClick r:id="rId13"/>
                        </a:rPr>
                        <a:t>http://www.cu-portland.edu/admission/admission-requirements/freshmen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ource Sans Pro"/>
                        </a:rPr>
                        <a:t>Freshmen | Concordia University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First Year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18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F3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4667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15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George Fox University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ource Sans Pro"/>
                          <a:hlinkClick r:id="rId14"/>
                        </a:rPr>
                        <a:t>http://www.georgefox.edu/college-admissions/student/high-school.html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First Year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23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F4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896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04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Biola University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ource Sans Pro"/>
                          <a:hlinkClick r:id="rId15"/>
                        </a:rPr>
                        <a:t>http://undergrad.biola.edu/apply/process/first-time/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First Year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30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F5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51526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06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Wheaton College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ource Sans Pro"/>
                          <a:hlinkClick r:id="rId6"/>
                        </a:rPr>
                        <a:t>http://wheaton.edu/Admissions-and-aid/Undergrad/prospective-students/Freshman-Applicants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First Year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34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F6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896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10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Calvin College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ource Sans Pro"/>
                          <a:hlinkClick r:id="rId3"/>
                        </a:rPr>
                        <a:t>http://www.calvin.edu/admissions/apply/first-year/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First Year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39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F7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4667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08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Bethel College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ource Sans Pro"/>
                          <a:hlinkClick r:id="rId8"/>
                        </a:rPr>
                        <a:t>http://www.bethelcollege.edu/admission/undergrad/apply/first-freshman.html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First Year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41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F8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896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17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Seattle Pacific University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First Year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ource Sans Pro"/>
                        </a:rPr>
                        <a:t>-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ource Sans Pro"/>
                        </a:rPr>
                        <a:t>27.125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1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nieTL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nnieTLC" id="{DF45F5AD-8EAB-4E80-B4F2-802B923321D9}" vid="{494856B8-1792-47A5-BA47-953242D5BA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ConnieTLC</Template>
  <TotalTime>16</TotalTime>
  <Words>757</Words>
  <Application>Microsoft Office PowerPoint</Application>
  <PresentationFormat>Custom</PresentationFormat>
  <Paragraphs>194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ConnieTLC</vt:lpstr>
      <vt:lpstr>Small College Recruitment and Marketing: How can TLC.edu be improved to better recruit students?</vt:lpstr>
      <vt:lpstr>Summary</vt:lpstr>
      <vt:lpstr>Abstract</vt:lpstr>
      <vt:lpstr>Introduction &amp; Background</vt:lpstr>
      <vt:lpstr>Introduction &amp; Background</vt:lpstr>
      <vt:lpstr>Literature Review</vt:lpstr>
      <vt:lpstr>Methods</vt:lpstr>
      <vt:lpstr>Slide 8</vt:lpstr>
      <vt:lpstr>Results</vt:lpstr>
      <vt:lpstr>Conclusions</vt:lpstr>
      <vt:lpstr>Slide 11</vt:lpstr>
      <vt:lpstr>Where should this research go next?</vt:lpstr>
      <vt:lpstr>Portfolio</vt:lpstr>
      <vt:lpstr>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College Recruitment and Marketing: How can TLC.edu be improved to better recruit students?</dc:title>
  <dc:creator>CR HIERSCHE</dc:creator>
  <cp:lastModifiedBy>Connie</cp:lastModifiedBy>
  <cp:revision>4</cp:revision>
  <dcterms:created xsi:type="dcterms:W3CDTF">2014-12-11T18:35:31Z</dcterms:created>
  <dcterms:modified xsi:type="dcterms:W3CDTF">2014-12-12T17:57:05Z</dcterms:modified>
</cp:coreProperties>
</file>